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8" r:id="rId21"/>
    <p:sldId id="279" r:id="rId22"/>
    <p:sldId id="281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E4584-F445-46C5-9049-3A784D976CF7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D4813-A6A6-4146-AB97-F30194018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70FF70-1117-4842-ABCD-57837127E91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70FF70-1117-4842-ABCD-57837127E91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FFEDD1-987E-44B0-BA93-87F11DB9E929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58BF6-D734-4EFC-87CF-E8D42BDE3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entaxnews.ru/img/photos/7240-medium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upload.wikimedia.org/wikipedia/commons/d/de/BIEDRONA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-fotki.yandex.ru/get/2/shorann.0/0_e84_fa581c83_X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019.radikal.ru/0804/c6/a44d5ec1dd39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tortoisik.narod.ru/photo04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upload.wikimedia.org/wikipedia/commons/8/81/NileCrocodile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21.beon.ru/7/62/516207/30/14306330/0.jpe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yahooeu.ru/uploads/posts/08/10/03/25/yahooeu_ru_6.jp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0/09/TriturusCarnifexMale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deti.religiousbook.org.ua/img/djatel.jpg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media.meta.ua/files/pic/0/16/121/kREFUo1EnY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upload.wikimedia.org/wikipedia/commons/thumb/0/03/Adelie_Penguin.jpg/429px-Adelie_Penguin.jpg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g-fotki.yandex.ru/get/55/banat89.a/0_150c3_95e41ba8_X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llday.ru/uploads/posts/1190745068_octopus.jpg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g0.liveinternet.ru/images/attach/c/0/39/334/39334341_aDolphin_2.jpg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pro-kitov.info/images2/blue_whale-03.jpg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emoportal.tomsk.ru/uploads/posts/2009-03/1237568769_1219901993_p52.jpg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belforest-centre.com/images/animals/moose/moose_006.jpg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allday.ru/uploads/posts/1190745068_octopus.jpg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42.jpeg"/><Relationship Id="rId2" Type="http://schemas.openxmlformats.org/officeDocument/2006/relationships/hyperlink" Target="http://www.pro-kitov.info/images2/blue_whale-0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d/d9/Schwarzspitzen-Riffhai_(Carcharhinus_melanopterus).jpg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://upload.wikimedia.org/wikipedia/commons/thumb/0/03/Adelie_Penguin.jpg/429px-Adelie_Penguin.jpg" TargetMode="External"/><Relationship Id="rId9" Type="http://schemas.openxmlformats.org/officeDocument/2006/relationships/image" Target="../media/image43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hyperlink" Target="http://i21.beon.ru/7/62/516207/30/14306330/0.jpeg" TargetMode="External"/><Relationship Id="rId7" Type="http://schemas.openxmlformats.org/officeDocument/2006/relationships/hyperlink" Target="http://s40.radikal.ru/i088/0812/91/1d4ff41ce9ad.jp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hyperlink" Target="http://i019.radikal.ru/0804/c6/a44d5ec1dd39.jpg" TargetMode="External"/><Relationship Id="rId4" Type="http://schemas.openxmlformats.org/officeDocument/2006/relationships/image" Target="../media/image24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roektm.ru/gallery/seacomb/seacomb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tat11.privet.ru/lr/0802010b42493826c144a80802bfc1e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1476375" y="765175"/>
            <a:ext cx="6408738" cy="4751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kern="1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500174"/>
            <a:ext cx="542928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Многообразие </a:t>
            </a:r>
          </a:p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животных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Окружающий мир  3 класс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14" descr="butterfly1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68975">
            <a:off x="189692" y="1037729"/>
            <a:ext cx="1277318" cy="129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butterfly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32525">
            <a:off x="7256916" y="1018214"/>
            <a:ext cx="1312921" cy="117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AN00601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4714884"/>
            <a:ext cx="2214578" cy="12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AN00618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3214678" y="0"/>
            <a:ext cx="1785950" cy="21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857752" y="4500570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Составила:   Сергеева Н.Н.,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учитель начальных классов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МОУ «</a:t>
            </a:r>
            <a:r>
              <a:rPr lang="ru-RU" b="1" dirty="0" err="1" smtClean="0">
                <a:solidFill>
                  <a:srgbClr val="002060"/>
                </a:solidFill>
              </a:rPr>
              <a:t>Краснохолмская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сош</a:t>
            </a:r>
            <a:r>
              <a:rPr lang="ru-RU" b="1" dirty="0" smtClean="0">
                <a:solidFill>
                  <a:srgbClr val="002060"/>
                </a:solidFill>
              </a:rPr>
              <a:t> №1»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048375" y="5842337"/>
            <a:ext cx="30956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dirty="0"/>
              <a:t>МУХА</a:t>
            </a:r>
          </a:p>
        </p:txBody>
      </p:sp>
      <p:pic>
        <p:nvPicPr>
          <p:cNvPr id="74754" name="Picture 2" descr="Картинка 3 из 3575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5"/>
            <a:ext cx="6929486" cy="53099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56292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6215074" y="5072074"/>
            <a:ext cx="26638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200" b="1" dirty="0"/>
              <a:t>Пчела медоносная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76250"/>
            <a:ext cx="478790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5724525" y="4221163"/>
            <a:ext cx="3419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/>
              <a:t>ШМЕЛЬ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айл:BIEDRON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857488" y="214290"/>
            <a:ext cx="5715040" cy="57150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57214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Божья коровка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4"/>
          <p:cNvSpPr>
            <a:spLocks noChangeArrowheads="1" noChangeShapeType="1" noTextEdit="1"/>
          </p:cNvSpPr>
          <p:nvPr/>
        </p:nvSpPr>
        <p:spPr bwMode="auto">
          <a:xfrm>
            <a:off x="428596" y="500042"/>
            <a:ext cx="8137525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ПАУКООБРАЗНЫЕ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857364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       Ходильных ног четыре пары, что сразу отличает их от насекомых. Голова и грудь слиты, образуя головогрудь. Дышат легкими или трахеями. У большинства глаза развиты плохо, поэтому основными органами чувств являются осязание. </a:t>
            </a:r>
          </a:p>
          <a:p>
            <a:pPr algn="just"/>
            <a:r>
              <a:rPr lang="ru-RU" sz="2400" b="1" dirty="0" smtClean="0"/>
              <a:t>       Питание однородное - почти все паукообразные хищники, лишь некоторые клещи перешли на питание соками растений. В мировой фауне известно около 40 тысяч видов паукообразных. </a:t>
            </a:r>
          </a:p>
          <a:p>
            <a:pPr algn="just"/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571604" y="5929330"/>
            <a:ext cx="612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Паук-крестовик</a:t>
            </a:r>
          </a:p>
        </p:txBody>
      </p:sp>
      <p:pic>
        <p:nvPicPr>
          <p:cNvPr id="69634" name="Picture 2" descr="Картинка 15 из 2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51"/>
            <a:ext cx="7572428" cy="56828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755650" y="5516563"/>
            <a:ext cx="68405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800" b="1"/>
              <a:t>Тарантул</a:t>
            </a:r>
          </a:p>
        </p:txBody>
      </p:sp>
      <p:pic>
        <p:nvPicPr>
          <p:cNvPr id="67586" name="Picture 2" descr="Картинка 1 из 346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85728"/>
            <a:ext cx="6762797" cy="50720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1500166" y="285728"/>
            <a:ext cx="5688012" cy="14477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РЫБЫ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2071678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В мире известно около 25 000 видов рыб, в России обитает около 3000 видов. 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Картинка 4 из 96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676279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715140" y="571480"/>
            <a:ext cx="1253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ОКУНЬ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25 из 17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6715236" cy="503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286644" y="592933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ЩУКА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15"/>
          <p:cNvSpPr>
            <a:spLocks noChangeArrowheads="1"/>
          </p:cNvSpPr>
          <p:nvPr/>
        </p:nvSpPr>
        <p:spPr bwMode="auto">
          <a:xfrm>
            <a:off x="3419475" y="2349500"/>
            <a:ext cx="2808288" cy="22320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</a:t>
            </a:r>
          </a:p>
          <a:p>
            <a:pPr algn="ctr"/>
            <a:r>
              <a:rPr lang="ru-RU" sz="3600" b="1" spc="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животных</a:t>
            </a:r>
          </a:p>
        </p:txBody>
      </p:sp>
      <p:sp>
        <p:nvSpPr>
          <p:cNvPr id="3075" name="Oval 19"/>
          <p:cNvSpPr>
            <a:spLocks noChangeArrowheads="1"/>
          </p:cNvSpPr>
          <p:nvPr/>
        </p:nvSpPr>
        <p:spPr bwMode="auto">
          <a:xfrm>
            <a:off x="3428992" y="0"/>
            <a:ext cx="2649551" cy="17144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C00000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Моллюски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076" name="Oval 21"/>
          <p:cNvSpPr>
            <a:spLocks noChangeArrowheads="1"/>
          </p:cNvSpPr>
          <p:nvPr/>
        </p:nvSpPr>
        <p:spPr bwMode="auto">
          <a:xfrm>
            <a:off x="6143636" y="142852"/>
            <a:ext cx="2857520" cy="187325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Паукообразные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077" name="Oval 22"/>
          <p:cNvSpPr>
            <a:spLocks noChangeArrowheads="1"/>
          </p:cNvSpPr>
          <p:nvPr/>
        </p:nvSpPr>
        <p:spPr bwMode="auto">
          <a:xfrm>
            <a:off x="6751652" y="2071678"/>
            <a:ext cx="2392348" cy="150019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b="1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78" name="Oval 23"/>
          <p:cNvSpPr>
            <a:spLocks noChangeArrowheads="1"/>
          </p:cNvSpPr>
          <p:nvPr/>
        </p:nvSpPr>
        <p:spPr bwMode="auto">
          <a:xfrm>
            <a:off x="6643702" y="3786191"/>
            <a:ext cx="2305050" cy="1357321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Рыбы</a:t>
            </a:r>
            <a:endParaRPr lang="ru-RU" b="1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79" name="Oval 24"/>
          <p:cNvSpPr>
            <a:spLocks noChangeArrowheads="1"/>
          </p:cNvSpPr>
          <p:nvPr/>
        </p:nvSpPr>
        <p:spPr bwMode="auto">
          <a:xfrm>
            <a:off x="3500430" y="5072074"/>
            <a:ext cx="2714643" cy="1670039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Земноводные</a:t>
            </a:r>
          </a:p>
        </p:txBody>
      </p:sp>
      <p:sp>
        <p:nvSpPr>
          <p:cNvPr id="3080" name="Oval 25"/>
          <p:cNvSpPr>
            <a:spLocks noChangeArrowheads="1"/>
          </p:cNvSpPr>
          <p:nvPr/>
        </p:nvSpPr>
        <p:spPr bwMode="auto">
          <a:xfrm>
            <a:off x="0" y="5286388"/>
            <a:ext cx="3357554" cy="142876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Пресмыкающиеся</a:t>
            </a:r>
            <a:endParaRPr lang="ru-RU" b="1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81" name="Oval 26"/>
          <p:cNvSpPr>
            <a:spLocks noChangeArrowheads="1"/>
          </p:cNvSpPr>
          <p:nvPr/>
        </p:nvSpPr>
        <p:spPr bwMode="auto">
          <a:xfrm>
            <a:off x="142845" y="2071677"/>
            <a:ext cx="2571767" cy="1428761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Птицы</a:t>
            </a:r>
            <a:endParaRPr lang="ru-RU" b="1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82" name="Oval 27"/>
          <p:cNvSpPr>
            <a:spLocks noChangeArrowheads="1"/>
          </p:cNvSpPr>
          <p:nvPr/>
        </p:nvSpPr>
        <p:spPr bwMode="auto">
          <a:xfrm>
            <a:off x="142844" y="142852"/>
            <a:ext cx="2928957" cy="178595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Млекопитающие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2714612" y="4429132"/>
            <a:ext cx="1214446" cy="785818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4500562" y="2000240"/>
            <a:ext cx="571504" cy="1588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2643174" y="1714488"/>
            <a:ext cx="1000132" cy="928694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5893603" y="1893083"/>
            <a:ext cx="857256" cy="785818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6215076" y="2928934"/>
            <a:ext cx="571502" cy="214316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3081" idx="6"/>
          </p:cNvCxnSpPr>
          <p:nvPr/>
        </p:nvCxnSpPr>
        <p:spPr>
          <a:xfrm rot="10800000">
            <a:off x="2714612" y="2786058"/>
            <a:ext cx="785820" cy="285752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3079" idx="0"/>
          </p:cNvCxnSpPr>
          <p:nvPr/>
        </p:nvCxnSpPr>
        <p:spPr>
          <a:xfrm rot="5400000">
            <a:off x="4643438" y="4786322"/>
            <a:ext cx="500066" cy="71438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3074" idx="5"/>
          </p:cNvCxnSpPr>
          <p:nvPr/>
        </p:nvCxnSpPr>
        <p:spPr>
          <a:xfrm rot="16200000" flipH="1">
            <a:off x="6142861" y="3928290"/>
            <a:ext cx="174481" cy="827206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6429388" y="5286388"/>
            <a:ext cx="2571768" cy="1428760"/>
          </a:xfrm>
          <a:prstGeom prst="ellipse">
            <a:avLst/>
          </a:prstGeom>
          <a:solidFill>
            <a:srgbClr val="CCFF33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16200000" flipH="1">
            <a:off x="5572132" y="4500570"/>
            <a:ext cx="1143008" cy="1143008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285720" y="3857628"/>
            <a:ext cx="2271722" cy="1214446"/>
          </a:xfrm>
          <a:prstGeom prst="ellipse">
            <a:avLst/>
          </a:prstGeo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39" name="Прямая со стрелкой 38"/>
          <p:cNvCxnSpPr>
            <a:endCxn id="36" idx="6"/>
          </p:cNvCxnSpPr>
          <p:nvPr/>
        </p:nvCxnSpPr>
        <p:spPr>
          <a:xfrm rot="10800000" flipV="1">
            <a:off x="2557442" y="4000503"/>
            <a:ext cx="942988" cy="464348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714349" y="4143380"/>
            <a:ext cx="164307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Черви</a:t>
            </a:r>
            <a:endParaRPr lang="ru-RU" sz="2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72264" y="5715016"/>
            <a:ext cx="25717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Иглокожие</a:t>
            </a:r>
            <a:endParaRPr lang="ru-RU" sz="2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а 9 из 51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4033" y="785794"/>
            <a:ext cx="661565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000892" y="5857892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ЁРШ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3 из 64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590" y="714356"/>
            <a:ext cx="691519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000760" y="6215082"/>
            <a:ext cx="1432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КАРАСЬ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49275"/>
            <a:ext cx="5305425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5795963" y="4508500"/>
            <a:ext cx="2736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000" b="1"/>
              <a:t>Акула рифовая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4"/>
          <p:cNvSpPr>
            <a:spLocks noChangeArrowheads="1" noChangeShapeType="1" noTextEdit="1"/>
          </p:cNvSpPr>
          <p:nvPr/>
        </p:nvSpPr>
        <p:spPr bwMode="auto">
          <a:xfrm>
            <a:off x="971550" y="836613"/>
            <a:ext cx="7272338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Пресмыкающиеся</a:t>
            </a:r>
          </a:p>
        </p:txBody>
      </p:sp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684213" y="3573463"/>
            <a:ext cx="7920037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Пресмыкающиеся  дышат только лёгкими.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Кожа сухая, покрыта чешуйками.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1857356" y="5643578"/>
            <a:ext cx="5214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Сухопутная черепаха</a:t>
            </a:r>
            <a:endParaRPr lang="ru-RU" sz="2400" b="1" dirty="0"/>
          </a:p>
        </p:txBody>
      </p:sp>
      <p:pic>
        <p:nvPicPr>
          <p:cNvPr id="41986" name="Picture 2" descr="Картинка 7 из 5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4307" y="500042"/>
            <a:ext cx="7615288" cy="50720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5"/>
          <p:cNvSpPr txBox="1">
            <a:spLocks noChangeArrowheads="1"/>
          </p:cNvSpPr>
          <p:nvPr/>
        </p:nvSpPr>
        <p:spPr bwMode="auto">
          <a:xfrm>
            <a:off x="2857500" y="6273800"/>
            <a:ext cx="5786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Нильский крокодил</a:t>
            </a:r>
          </a:p>
        </p:txBody>
      </p:sp>
      <p:pic>
        <p:nvPicPr>
          <p:cNvPr id="48131" name="Picture 7" descr="Файл:NileCrocodil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42875"/>
            <a:ext cx="8001000" cy="628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5"/>
          <p:cNvSpPr txBox="1">
            <a:spLocks noChangeArrowheads="1"/>
          </p:cNvSpPr>
          <p:nvPr/>
        </p:nvSpPr>
        <p:spPr bwMode="auto">
          <a:xfrm>
            <a:off x="214313" y="5572125"/>
            <a:ext cx="1785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/>
              <a:t>Кобра</a:t>
            </a:r>
          </a:p>
        </p:txBody>
      </p:sp>
      <p:pic>
        <p:nvPicPr>
          <p:cNvPr id="51203" name="Picture 7" descr="Картинка 8 из 120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0"/>
            <a:ext cx="62865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5"/>
          <p:cNvSpPr txBox="1">
            <a:spLocks noChangeArrowheads="1"/>
          </p:cNvSpPr>
          <p:nvPr/>
        </p:nvSpPr>
        <p:spPr bwMode="auto">
          <a:xfrm>
            <a:off x="2339975" y="5949950"/>
            <a:ext cx="655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/>
              <a:t>Прыткая ящерица</a:t>
            </a:r>
          </a:p>
        </p:txBody>
      </p:sp>
      <p:pic>
        <p:nvPicPr>
          <p:cNvPr id="56323" name="Picture 7" descr="Картинка 1 из 2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557" y="760772"/>
            <a:ext cx="7357905" cy="459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ГЛОКОЖИЕ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F:\Подводный мир\0004115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5" y="2000240"/>
            <a:ext cx="6038846" cy="402589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971550" y="714356"/>
            <a:ext cx="7272338" cy="21383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Земноводные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571472" y="3357562"/>
            <a:ext cx="8208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/>
              <a:t>Земноводные дышат лёгкими и кожей. </a:t>
            </a:r>
          </a:p>
          <a:p>
            <a:pPr>
              <a:spcBef>
                <a:spcPct val="50000"/>
              </a:spcBef>
            </a:pPr>
            <a:r>
              <a:rPr lang="ru-RU" sz="3200" b="1" dirty="0"/>
              <a:t>Часть жизни проводят в воде.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500034" y="642918"/>
            <a:ext cx="8066087" cy="1303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МОЛЛЮСКИ-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85992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(от латинского слова </a:t>
            </a:r>
            <a:r>
              <a:rPr lang="ru-RU" sz="4000" b="1" dirty="0" err="1" smtClean="0"/>
              <a:t>molluscus</a:t>
            </a:r>
            <a:r>
              <a:rPr lang="ru-RU" sz="4000" b="1" dirty="0" smtClean="0"/>
              <a:t> — мягкий) У моллюсков мускулистое мягкое тело либо с раковиной, либо без раковины.  </a:t>
            </a: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416800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611188" y="6092825"/>
            <a:ext cx="7777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/>
              <a:t> </a:t>
            </a:r>
            <a:r>
              <a:rPr lang="ru-RU" sz="2400" b="1"/>
              <a:t>Озёрная лягушка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5888"/>
            <a:ext cx="56943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5364163" y="5949950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Лягушка зелёная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900113" y="6237288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/>
              <a:t>Тритон</a:t>
            </a:r>
          </a:p>
        </p:txBody>
      </p:sp>
      <p:pic>
        <p:nvPicPr>
          <p:cNvPr id="44035" name="Picture 7" descr="Файл:TriturusCarnifexMale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42875"/>
            <a:ext cx="76200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4"/>
          <p:cNvSpPr>
            <a:spLocks noChangeArrowheads="1" noChangeShapeType="1" noTextEdit="1"/>
          </p:cNvSpPr>
          <p:nvPr/>
        </p:nvSpPr>
        <p:spPr bwMode="auto">
          <a:xfrm>
            <a:off x="1476375" y="549275"/>
            <a:ext cx="5759450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Птицы</a:t>
            </a:r>
          </a:p>
        </p:txBody>
      </p:sp>
      <p:sp>
        <p:nvSpPr>
          <p:cNvPr id="58371" name="Text Box 5"/>
          <p:cNvSpPr txBox="1">
            <a:spLocks noChangeArrowheads="1"/>
          </p:cNvSpPr>
          <p:nvPr/>
        </p:nvSpPr>
        <p:spPr bwMode="auto">
          <a:xfrm>
            <a:off x="357158" y="2928934"/>
            <a:ext cx="850112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Тело птиц покрыто перьями, у них две ноги, передние конечности превратились в крылья, на голове клюв.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5"/>
          <p:cNvSpPr txBox="1">
            <a:spLocks noChangeArrowheads="1"/>
          </p:cNvSpPr>
          <p:nvPr/>
        </p:nvSpPr>
        <p:spPr bwMode="auto">
          <a:xfrm>
            <a:off x="5940425" y="5373688"/>
            <a:ext cx="2592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Дятел</a:t>
            </a:r>
          </a:p>
        </p:txBody>
      </p:sp>
      <p:pic>
        <p:nvPicPr>
          <p:cNvPr id="59395" name="Picture 7" descr="Картинка 6 из 689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"/>
            <a:ext cx="478631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5"/>
          <p:cNvSpPr txBox="1">
            <a:spLocks noChangeArrowheads="1"/>
          </p:cNvSpPr>
          <p:nvPr/>
        </p:nvSpPr>
        <p:spPr bwMode="auto">
          <a:xfrm>
            <a:off x="5500688" y="6215063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Соловей</a:t>
            </a:r>
          </a:p>
        </p:txBody>
      </p:sp>
      <p:pic>
        <p:nvPicPr>
          <p:cNvPr id="62467" name="Picture 7" descr="Картинка 2 из 1998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42875"/>
            <a:ext cx="8143875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5"/>
          <p:cNvSpPr txBox="1">
            <a:spLocks noChangeArrowheads="1"/>
          </p:cNvSpPr>
          <p:nvPr/>
        </p:nvSpPr>
        <p:spPr bwMode="auto">
          <a:xfrm>
            <a:off x="323850" y="5084763"/>
            <a:ext cx="3276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Антарктический пингвин</a:t>
            </a:r>
          </a:p>
        </p:txBody>
      </p:sp>
      <p:pic>
        <p:nvPicPr>
          <p:cNvPr id="70659" name="Picture 7" descr="Картинка 7 из 43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50825"/>
            <a:ext cx="47244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5"/>
          <p:cNvSpPr txBox="1">
            <a:spLocks noChangeArrowheads="1"/>
          </p:cNvSpPr>
          <p:nvPr/>
        </p:nvSpPr>
        <p:spPr bwMode="auto">
          <a:xfrm>
            <a:off x="142844" y="5214950"/>
            <a:ext cx="24479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Чёрный африканский страус</a:t>
            </a:r>
            <a:endParaRPr lang="ru-RU" sz="2400" b="1" dirty="0"/>
          </a:p>
        </p:txBody>
      </p:sp>
      <p:pic>
        <p:nvPicPr>
          <p:cNvPr id="17410" name="Picture 2" descr="http://www.exotic-ostrichfarm.com.ua/04-straus/straus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310204" cy="68518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WordArt 4"/>
          <p:cNvSpPr>
            <a:spLocks noChangeArrowheads="1" noChangeShapeType="1" noTextEdit="1"/>
          </p:cNvSpPr>
          <p:nvPr/>
        </p:nvSpPr>
        <p:spPr bwMode="auto">
          <a:xfrm>
            <a:off x="571472" y="571480"/>
            <a:ext cx="748982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Млекопитающие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643182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 класс позвоночных животных, основными отличительными особенностями которых являются живорождение и вскармливание детёнышей молоком. 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Text Box 5"/>
          <p:cNvSpPr txBox="1">
            <a:spLocks noChangeArrowheads="1"/>
          </p:cNvSpPr>
          <p:nvPr/>
        </p:nvSpPr>
        <p:spPr bwMode="auto">
          <a:xfrm>
            <a:off x="611188" y="6021388"/>
            <a:ext cx="7273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Антарктический тюлень</a:t>
            </a:r>
          </a:p>
        </p:txBody>
      </p:sp>
      <p:pic>
        <p:nvPicPr>
          <p:cNvPr id="15362" name="Picture 2" descr="Картинка 1 из 9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505849" cy="56652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ChangeArrowheads="1"/>
          </p:cNvSpPr>
          <p:nvPr/>
        </p:nvSpPr>
        <p:spPr bwMode="auto">
          <a:xfrm>
            <a:off x="4787900" y="5876925"/>
            <a:ext cx="38877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400" b="1"/>
              <a:t>Осьминог</a:t>
            </a:r>
          </a:p>
        </p:txBody>
      </p:sp>
      <p:pic>
        <p:nvPicPr>
          <p:cNvPr id="5123" name="Picture 8" descr="Картинка 1 из 884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r="7129" b="8124"/>
          <a:stretch>
            <a:fillRect/>
          </a:stretch>
        </p:blipFill>
        <p:spPr bwMode="auto">
          <a:xfrm>
            <a:off x="357188" y="428625"/>
            <a:ext cx="73136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а 7 из 415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8048648" cy="6438918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335712" y="6216650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Дельфины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5"/>
          <p:cNvSpPr txBox="1">
            <a:spLocks noChangeArrowheads="1"/>
          </p:cNvSpPr>
          <p:nvPr/>
        </p:nvSpPr>
        <p:spPr bwMode="auto">
          <a:xfrm>
            <a:off x="857250" y="6143625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Синий кит</a:t>
            </a:r>
          </a:p>
        </p:txBody>
      </p:sp>
      <p:pic>
        <p:nvPicPr>
          <p:cNvPr id="75779" name="Picture 7" descr="Картинка 14 из 145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42875"/>
            <a:ext cx="8434388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5"/>
          <p:cNvSpPr txBox="1">
            <a:spLocks noChangeArrowheads="1"/>
          </p:cNvSpPr>
          <p:nvPr/>
        </p:nvSpPr>
        <p:spPr bwMode="auto">
          <a:xfrm>
            <a:off x="684213" y="5876925"/>
            <a:ext cx="712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/>
              <a:t>Соболь</a:t>
            </a:r>
          </a:p>
        </p:txBody>
      </p:sp>
      <p:pic>
        <p:nvPicPr>
          <p:cNvPr id="81923" name="Picture 7" descr="Картинка 6 из 1109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r="15572"/>
          <a:stretch>
            <a:fillRect/>
          </a:stretch>
        </p:blipFill>
        <p:spPr bwMode="auto">
          <a:xfrm>
            <a:off x="1000125" y="357188"/>
            <a:ext cx="678656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5"/>
          <p:cNvSpPr txBox="1">
            <a:spLocks noChangeArrowheads="1"/>
          </p:cNvSpPr>
          <p:nvPr/>
        </p:nvSpPr>
        <p:spPr bwMode="auto">
          <a:xfrm>
            <a:off x="785813" y="6215063"/>
            <a:ext cx="133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ЛОСЬ</a:t>
            </a:r>
          </a:p>
        </p:txBody>
      </p:sp>
      <p:pic>
        <p:nvPicPr>
          <p:cNvPr id="76803" name="Picture 7" descr="Картинка 1 из 1824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285750"/>
            <a:ext cx="7486650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5"/>
          <p:cNvSpPr txBox="1">
            <a:spLocks noChangeArrowheads="1"/>
          </p:cNvSpPr>
          <p:nvPr/>
        </p:nvSpPr>
        <p:spPr bwMode="auto">
          <a:xfrm>
            <a:off x="3286125" y="6072188"/>
            <a:ext cx="2808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Барсук</a:t>
            </a:r>
          </a:p>
        </p:txBody>
      </p:sp>
      <p:pic>
        <p:nvPicPr>
          <p:cNvPr id="83971" name="Picture 4" descr="обои Барсук на камне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0"/>
            <a:ext cx="7710487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Утконос – водный зверь, живёт в воде, но детёнышей кормит молоком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08"/>
            <a:ext cx="3857652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млекопитающее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714752"/>
            <a:ext cx="2571768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птица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5286388"/>
            <a:ext cx="2000264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рыба</a:t>
            </a:r>
            <a:endParaRPr lang="ru-RU" sz="3200" b="1" dirty="0"/>
          </a:p>
        </p:txBody>
      </p:sp>
      <p:pic>
        <p:nvPicPr>
          <p:cNvPr id="10" name="Picture 7" descr="Картинка 14 из 145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967956"/>
            <a:ext cx="2012806" cy="138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786578" y="3000372"/>
            <a:ext cx="1571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/>
                </a:solidFill>
              </a:rPr>
              <a:t>синий кит</a:t>
            </a:r>
            <a:endParaRPr lang="ru-RU" sz="1600" b="1" dirty="0">
              <a:solidFill>
                <a:schemeClr val="accent3"/>
              </a:solidFill>
            </a:endParaRPr>
          </a:p>
        </p:txBody>
      </p:sp>
      <p:pic>
        <p:nvPicPr>
          <p:cNvPr id="12" name="Picture 7" descr="Картинка 7 из 43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142851"/>
            <a:ext cx="1223942" cy="171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215206" y="1500174"/>
            <a:ext cx="1143008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пингвин</a:t>
            </a:r>
            <a:endParaRPr lang="ru-RU" b="1" dirty="0"/>
          </a:p>
        </p:txBody>
      </p:sp>
      <p:pic>
        <p:nvPicPr>
          <p:cNvPr id="104450" name="Picture 2" descr="Файл:Schwarzspitzen-Riffhai (Carcharhinus melanopterus)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3786190"/>
            <a:ext cx="2172384" cy="92869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572264" y="442913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акула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48" y="2285992"/>
            <a:ext cx="2786082" cy="584775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моллюск</a:t>
            </a:r>
            <a:endParaRPr lang="ru-RU" sz="3200" b="1" dirty="0"/>
          </a:p>
        </p:txBody>
      </p:sp>
      <p:pic>
        <p:nvPicPr>
          <p:cNvPr id="18" name="Picture 8" descr="Картинка 1 из 884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r="7129" b="8124"/>
          <a:stretch>
            <a:fillRect/>
          </a:stretch>
        </p:blipFill>
        <p:spPr bwMode="auto">
          <a:xfrm>
            <a:off x="6715140" y="4929198"/>
            <a:ext cx="1635923" cy="12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786578" y="585789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осьминог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472" y="142852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ПРОВЕРЬ   СЕБЯ</a:t>
            </a:r>
            <a:endParaRPr lang="ru-RU" sz="4000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22" name="Прямая со стрелкой 21"/>
          <p:cNvCxnSpPr>
            <a:stCxn id="2" idx="3"/>
            <a:endCxn id="10" idx="1"/>
          </p:cNvCxnSpPr>
          <p:nvPr/>
        </p:nvCxnSpPr>
        <p:spPr>
          <a:xfrm>
            <a:off x="4286248" y="1292496"/>
            <a:ext cx="2500330" cy="1370263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428992" y="2571744"/>
            <a:ext cx="3286148" cy="3071834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214678" y="714356"/>
            <a:ext cx="4000528" cy="3286148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714612" y="4143380"/>
            <a:ext cx="3857652" cy="1344357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428868"/>
            <a:ext cx="4000528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пресмыкающееся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572140"/>
            <a:ext cx="3357586" cy="58477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паукообразное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642918"/>
            <a:ext cx="371477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земноводное</a:t>
            </a:r>
            <a:endParaRPr lang="ru-RU" sz="3200" b="1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0"/>
            <a:ext cx="147617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596" y="4000504"/>
            <a:ext cx="271464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насекомое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43834" y="1285860"/>
            <a:ext cx="1000132" cy="369332"/>
          </a:xfrm>
          <a:prstGeom prst="rect">
            <a:avLst/>
          </a:prstGeom>
          <a:solidFill>
            <a:srgbClr val="CCFF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шмель</a:t>
            </a:r>
            <a:endParaRPr lang="ru-RU" b="1" dirty="0"/>
          </a:p>
        </p:txBody>
      </p:sp>
      <p:pic>
        <p:nvPicPr>
          <p:cNvPr id="10" name="Picture 7" descr="Картинка 8 из 120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1785926"/>
            <a:ext cx="136507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000892" y="321468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кобра</a:t>
            </a:r>
            <a:endParaRPr lang="ru-RU" b="1" dirty="0"/>
          </a:p>
        </p:txBody>
      </p:sp>
      <p:pic>
        <p:nvPicPr>
          <p:cNvPr id="103426" name="Picture 2" descr="Картинка 1 из 346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3571876"/>
            <a:ext cx="1809763" cy="135732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929454" y="457200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тарантул</a:t>
            </a:r>
            <a:endParaRPr lang="ru-RU" b="1" dirty="0"/>
          </a:p>
        </p:txBody>
      </p:sp>
      <p:pic>
        <p:nvPicPr>
          <p:cNvPr id="14" name="Picture 7" descr="Картинка 14 из 375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5143512"/>
            <a:ext cx="2200736" cy="1428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500826" y="635795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жаба</a:t>
            </a:r>
            <a:endParaRPr lang="ru-RU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6200000" flipH="1">
            <a:off x="2678893" y="2250273"/>
            <a:ext cx="5143536" cy="2500330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" idx="3"/>
          </p:cNvCxnSpPr>
          <p:nvPr/>
        </p:nvCxnSpPr>
        <p:spPr>
          <a:xfrm flipV="1">
            <a:off x="4500562" y="2643182"/>
            <a:ext cx="2571768" cy="78074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3"/>
          </p:cNvCxnSpPr>
          <p:nvPr/>
        </p:nvCxnSpPr>
        <p:spPr>
          <a:xfrm flipV="1">
            <a:off x="3143240" y="571480"/>
            <a:ext cx="3857652" cy="3721412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3"/>
            <a:endCxn id="103426" idx="1"/>
          </p:cNvCxnSpPr>
          <p:nvPr/>
        </p:nvCxnSpPr>
        <p:spPr>
          <a:xfrm flipV="1">
            <a:off x="3714744" y="4250537"/>
            <a:ext cx="3214710" cy="1613991"/>
          </a:xfrm>
          <a:prstGeom prst="straightConnector1">
            <a:avLst/>
          </a:prstGeom>
          <a:ln w="1143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4"/>
          <p:cNvSpPr>
            <a:spLocks noChangeArrowheads="1" noChangeShapeType="1" noTextEdit="1"/>
          </p:cNvSpPr>
          <p:nvPr/>
        </p:nvSpPr>
        <p:spPr bwMode="auto">
          <a:xfrm>
            <a:off x="1403350" y="1125538"/>
            <a:ext cx="7097740" cy="4103687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Успехов</a:t>
            </a:r>
          </a:p>
          <a:p>
            <a:pPr algn="ctr">
              <a:defRPr/>
            </a:pPr>
            <a:r>
              <a:rPr lang="ru-RU" sz="3600" b="1" kern="1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в </a:t>
            </a:r>
            <a:r>
              <a:rPr lang="ru-RU" sz="3600" b="1" kern="1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 учении !</a:t>
            </a:r>
            <a:endParaRPr lang="ru-RU" sz="3600" b="1" kern="1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700338" y="5516563"/>
            <a:ext cx="6192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600" b="1"/>
              <a:t>Гребешок</a:t>
            </a:r>
          </a:p>
        </p:txBody>
      </p:sp>
      <p:pic>
        <p:nvPicPr>
          <p:cNvPr id="6147" name="Picture 7" descr="Картинка 0 из 131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800576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333375"/>
            <a:ext cx="6840538" cy="51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468313" y="5516563"/>
            <a:ext cx="7058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Слизень арион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MAGE003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1"/>
            <a:ext cx="407196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AGE0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000504"/>
            <a:ext cx="50034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43174" y="642919"/>
            <a:ext cx="40005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ЧЕРВИ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785786" y="285728"/>
            <a:ext cx="7715304" cy="1303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НАСЕКОМЫЕ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1857364"/>
            <a:ext cx="7572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В класс насекомых включают всех членистоногих, имеющих 3 пары ног. </a:t>
            </a:r>
            <a:endParaRPr lang="ru-RU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771775" y="5805488"/>
            <a:ext cx="2520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/>
              <a:t>Бабочка</a:t>
            </a:r>
          </a:p>
        </p:txBody>
      </p:sp>
      <p:pic>
        <p:nvPicPr>
          <p:cNvPr id="75778" name="Picture 2" descr="Картинка 15 из 7437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74103"/>
            <a:ext cx="5786478" cy="5550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307</Words>
  <PresentationFormat>Экран (4:3)</PresentationFormat>
  <Paragraphs>94</Paragraphs>
  <Slides>48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ИГЛОКОЖИЕ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Утконос – водный зверь, живёт в воде, но детёнышей кормит молоком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6</cp:revision>
  <dcterms:modified xsi:type="dcterms:W3CDTF">2011-12-13T10:08:38Z</dcterms:modified>
</cp:coreProperties>
</file>