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2" r:id="rId4"/>
    <p:sldId id="263" r:id="rId5"/>
    <p:sldId id="264" r:id="rId6"/>
    <p:sldId id="265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15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10.06.2011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10.06.2011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10.06.2011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10.06.2011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10.06.2011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10.06.2011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10.06.2011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5" descr="j0210154[1]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169863"/>
            <a:ext cx="9144000" cy="71977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1571604" y="714356"/>
            <a:ext cx="7004954" cy="43396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6000" b="1" dirty="0" smtClean="0">
              <a:solidFill>
                <a:schemeClr val="tx2"/>
              </a:solidFill>
            </a:endParaRPr>
          </a:p>
          <a:p>
            <a:pPr algn="ctr"/>
            <a:r>
              <a:rPr lang="ru-RU" sz="6000" b="1" dirty="0" smtClean="0">
                <a:solidFill>
                  <a:schemeClr val="tx2"/>
                </a:solidFill>
              </a:rPr>
              <a:t>Литературная  викторина </a:t>
            </a:r>
          </a:p>
          <a:p>
            <a:pPr algn="ctr"/>
            <a:r>
              <a:rPr lang="ru-RU" sz="3200" b="1" dirty="0" smtClean="0">
                <a:solidFill>
                  <a:schemeClr val="tx2"/>
                </a:solidFill>
              </a:rPr>
              <a:t>к уроку обобщения по разделу «Литературные сказки»</a:t>
            </a:r>
          </a:p>
          <a:p>
            <a:pPr algn="ctr"/>
            <a:r>
              <a:rPr lang="ru-RU" sz="3200" b="1" dirty="0" smtClean="0">
                <a:solidFill>
                  <a:schemeClr val="tx2"/>
                </a:solidFill>
              </a:rPr>
              <a:t>(3 класс)</a:t>
            </a:r>
            <a:endParaRPr lang="ru-RU" sz="3200" b="1" dirty="0">
              <a:solidFill>
                <a:schemeClr val="tx2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214810" y="5214950"/>
            <a:ext cx="348165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chemeClr val="tx2"/>
                </a:solidFill>
              </a:rPr>
              <a:t>Составила  Сергеева Н.Н., </a:t>
            </a:r>
          </a:p>
          <a:p>
            <a:r>
              <a:rPr lang="ru-RU" b="1" dirty="0" smtClean="0">
                <a:solidFill>
                  <a:schemeClr val="tx2"/>
                </a:solidFill>
              </a:rPr>
              <a:t>учитель начальных классов</a:t>
            </a:r>
          </a:p>
          <a:p>
            <a:r>
              <a:rPr lang="ru-RU" b="1" dirty="0" smtClean="0">
                <a:solidFill>
                  <a:schemeClr val="tx2"/>
                </a:solidFill>
              </a:rPr>
              <a:t>МОУ «</a:t>
            </a:r>
            <a:r>
              <a:rPr lang="ru-RU" b="1" dirty="0" err="1" smtClean="0">
                <a:solidFill>
                  <a:schemeClr val="tx2"/>
                </a:solidFill>
              </a:rPr>
              <a:t>Краснохолмская</a:t>
            </a:r>
            <a:r>
              <a:rPr lang="ru-RU" b="1" dirty="0" smtClean="0">
                <a:solidFill>
                  <a:schemeClr val="tx2"/>
                </a:solidFill>
              </a:rPr>
              <a:t> </a:t>
            </a:r>
            <a:r>
              <a:rPr lang="ru-RU" b="1" dirty="0" err="1" smtClean="0">
                <a:solidFill>
                  <a:schemeClr val="tx2"/>
                </a:solidFill>
              </a:rPr>
              <a:t>сош</a:t>
            </a:r>
            <a:r>
              <a:rPr lang="ru-RU" b="1" dirty="0" smtClean="0">
                <a:solidFill>
                  <a:schemeClr val="tx2"/>
                </a:solidFill>
              </a:rPr>
              <a:t> №1»</a:t>
            </a:r>
            <a:endParaRPr lang="ru-RU" b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5" descr="j0210154[1]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339726"/>
            <a:ext cx="9144000" cy="71977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2000232" y="2500307"/>
            <a:ext cx="578647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/>
            <a:endParaRPr lang="ru-RU" sz="2800" b="1" dirty="0" smtClean="0">
              <a:solidFill>
                <a:schemeClr val="tx2"/>
              </a:solidFill>
            </a:endParaRPr>
          </a:p>
          <a:p>
            <a:pPr marL="342900" indent="-342900"/>
            <a:endParaRPr lang="ru-RU" sz="2800" b="1" dirty="0">
              <a:solidFill>
                <a:schemeClr val="tx2"/>
              </a:solidFill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2643174" y="3143248"/>
            <a:ext cx="914400" cy="571504"/>
          </a:xfrm>
          <a:prstGeom prst="roundRect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Да</a:t>
            </a:r>
            <a:endParaRPr lang="ru-RU" b="1" dirty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4786314" y="3143248"/>
            <a:ext cx="914400" cy="571504"/>
          </a:xfrm>
          <a:prstGeom prst="roundRect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Нет</a:t>
            </a:r>
            <a:endParaRPr lang="ru-RU" b="1" dirty="0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1857356" y="1357298"/>
            <a:ext cx="5857916" cy="1428760"/>
          </a:xfrm>
          <a:prstGeom prst="round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AutoNum type="arabicPeriod"/>
            </a:pPr>
            <a:r>
              <a:rPr lang="ru-RU" sz="2800" b="1" dirty="0" smtClean="0">
                <a:solidFill>
                  <a:schemeClr val="tx2"/>
                </a:solidFill>
              </a:rPr>
              <a:t>Согласен ли ты с тем,  что</a:t>
            </a:r>
          </a:p>
          <a:p>
            <a:pPr marL="342900" indent="-342900"/>
            <a:r>
              <a:rPr lang="ru-RU" sz="2800" b="1" dirty="0" smtClean="0">
                <a:solidFill>
                  <a:schemeClr val="tx2"/>
                </a:solidFill>
              </a:rPr>
              <a:t>автором  «</a:t>
            </a:r>
            <a:r>
              <a:rPr lang="ru-RU" sz="2800" b="1" dirty="0" err="1" smtClean="0">
                <a:solidFill>
                  <a:schemeClr val="tx2"/>
                </a:solidFill>
              </a:rPr>
              <a:t>Алёнушкиных</a:t>
            </a:r>
            <a:r>
              <a:rPr lang="ru-RU" sz="2800" b="1" dirty="0" smtClean="0">
                <a:solidFill>
                  <a:schemeClr val="tx2"/>
                </a:solidFill>
              </a:rPr>
              <a:t> сказок»</a:t>
            </a:r>
          </a:p>
          <a:p>
            <a:pPr marL="342900" indent="-342900"/>
            <a:r>
              <a:rPr lang="ru-RU" sz="2800" b="1" dirty="0" smtClean="0">
                <a:solidFill>
                  <a:schemeClr val="tx2"/>
                </a:solidFill>
              </a:rPr>
              <a:t>является Лев Николаевич Толстой?</a:t>
            </a: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2000232" y="1142984"/>
            <a:ext cx="5429288" cy="1571636"/>
          </a:xfrm>
          <a:prstGeom prst="round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800" b="1" dirty="0" smtClean="0">
                <a:solidFill>
                  <a:schemeClr val="tx2"/>
                </a:solidFill>
              </a:rPr>
              <a:t>Согласен ли ты с тем, что</a:t>
            </a:r>
          </a:p>
          <a:p>
            <a:r>
              <a:rPr lang="ru-RU" sz="2800" b="1" dirty="0" smtClean="0">
                <a:solidFill>
                  <a:schemeClr val="tx2"/>
                </a:solidFill>
              </a:rPr>
              <a:t>Ленивица – героиня русской народной сказки?</a:t>
            </a:r>
            <a:endParaRPr lang="ru-RU" sz="2800" b="1" dirty="0">
              <a:solidFill>
                <a:schemeClr val="tx2"/>
              </a:solidFill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2000232" y="1142984"/>
            <a:ext cx="5000660" cy="1714512"/>
          </a:xfrm>
          <a:prstGeom prst="round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800" b="1" dirty="0" smtClean="0">
                <a:solidFill>
                  <a:schemeClr val="tx2"/>
                </a:solidFill>
              </a:rPr>
              <a:t>Согласен ли ты с тем, что</a:t>
            </a:r>
          </a:p>
          <a:p>
            <a:r>
              <a:rPr lang="ru-RU" sz="2800" b="1" dirty="0" smtClean="0">
                <a:solidFill>
                  <a:schemeClr val="tx2"/>
                </a:solidFill>
              </a:rPr>
              <a:t>сказку «</a:t>
            </a:r>
            <a:r>
              <a:rPr lang="ru-RU" sz="2800" b="1" dirty="0" err="1" smtClean="0">
                <a:solidFill>
                  <a:schemeClr val="tx2"/>
                </a:solidFill>
              </a:rPr>
              <a:t>Морозко</a:t>
            </a:r>
            <a:r>
              <a:rPr lang="ru-RU" sz="2800" b="1" dirty="0" smtClean="0">
                <a:solidFill>
                  <a:schemeClr val="tx2"/>
                </a:solidFill>
              </a:rPr>
              <a:t>» написал В.Ф.Одоевский?</a:t>
            </a:r>
            <a:endParaRPr lang="ru-RU" sz="2800" b="1" dirty="0">
              <a:solidFill>
                <a:schemeClr val="tx2"/>
              </a:solidFill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1857356" y="1071546"/>
            <a:ext cx="5643602" cy="1571636"/>
          </a:xfrm>
          <a:prstGeom prst="round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800" b="1" dirty="0" smtClean="0">
                <a:solidFill>
                  <a:schemeClr val="tx2"/>
                </a:solidFill>
              </a:rPr>
              <a:t>Согласен ли ты с тем, что рыбак и его жена – герои сказки о золотой рыбке?</a:t>
            </a: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1285852" y="642918"/>
            <a:ext cx="571504" cy="642942"/>
          </a:xfrm>
          <a:prstGeom prst="round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2"/>
                </a:solidFill>
              </a:rPr>
              <a:t>1.</a:t>
            </a:r>
            <a:endParaRPr lang="ru-RU" sz="2800" b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xit" presetSubtype="4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6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xit" presetSubtype="4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2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8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xit" presetSubtype="4" fill="hold" grpId="5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6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2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6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0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1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6" grpId="1" animBg="1"/>
      <p:bldP spid="6" grpId="2" animBg="1"/>
      <p:bldP spid="6" grpId="3" animBg="1"/>
      <p:bldP spid="6" grpId="4" animBg="1"/>
      <p:bldP spid="6" grpId="5" animBg="1"/>
      <p:bldP spid="6" grpId="6" animBg="1"/>
      <p:bldP spid="7" grpId="0" animBg="1"/>
      <p:bldP spid="8" grpId="0" animBg="1"/>
      <p:bldP spid="8" grpId="1" animBg="1"/>
      <p:bldP spid="9" grpId="0" animBg="1"/>
      <p:bldP spid="9" grpId="1" animBg="1"/>
      <p:bldP spid="10" grpId="0" animBg="1"/>
      <p:bldP spid="10" grpId="1" animBg="1"/>
      <p:bldP spid="1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5" descr="j0210154[1]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42908" y="0"/>
            <a:ext cx="9429816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Прямоугольник 6"/>
          <p:cNvSpPr/>
          <p:nvPr/>
        </p:nvSpPr>
        <p:spPr>
          <a:xfrm>
            <a:off x="4345015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ru-RU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2071670" y="714356"/>
            <a:ext cx="542928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/>
              <a:t>2. Кому из сказочных героев принадлежат эти слова?</a:t>
            </a:r>
            <a:endParaRPr lang="ru-RU" sz="3200" b="1" dirty="0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1500166" y="2143116"/>
            <a:ext cx="6500858" cy="1057276"/>
          </a:xfrm>
          <a:prstGeom prst="roundRect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/>
              <a:t>«Слушайте вы, трусы!  Слушайте и смотрите на меня……»</a:t>
            </a:r>
            <a:endParaRPr lang="ru-RU" sz="2800" b="1" dirty="0"/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1571604" y="1785926"/>
            <a:ext cx="6357982" cy="1285884"/>
          </a:xfrm>
          <a:prstGeom prst="roundRect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/>
              <a:t>«Ой вы, гости – господа,</a:t>
            </a:r>
          </a:p>
          <a:p>
            <a:pPr algn="ctr"/>
            <a:r>
              <a:rPr lang="ru-RU" sz="2800" b="1" dirty="0" smtClean="0"/>
              <a:t>Долго ль ездили? куда?...»</a:t>
            </a:r>
            <a:endParaRPr lang="ru-RU" sz="2800" b="1" dirty="0"/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1571604" y="1857364"/>
            <a:ext cx="6357982" cy="1500198"/>
          </a:xfrm>
          <a:prstGeom prst="roundRect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800" b="1" dirty="0" smtClean="0"/>
              <a:t>«Спасибо тебе, умная ты девочка, хорошо ты меня, старика утешила, и я у тебя в долгу не останусь….»</a:t>
            </a:r>
            <a:endParaRPr lang="ru-RU" sz="2800" b="1" dirty="0"/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1428728" y="1857364"/>
            <a:ext cx="6286544" cy="1285884"/>
          </a:xfrm>
          <a:prstGeom prst="roundRect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800" b="1" dirty="0" smtClean="0"/>
              <a:t>«Я заехала к вам посмотреть, как вы живёте… Я пробуду у вас до весны….»</a:t>
            </a:r>
            <a:endParaRPr lang="ru-RU" sz="2800" b="1" dirty="0"/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4000496" y="3500438"/>
            <a:ext cx="2643206" cy="500066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tx2"/>
                </a:solidFill>
              </a:rPr>
              <a:t>Храбрый Заяц</a:t>
            </a:r>
            <a:endParaRPr lang="ru-RU" sz="2400" b="1" dirty="0">
              <a:solidFill>
                <a:schemeClr val="tx2"/>
              </a:solidFill>
            </a:endParaRP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4071934" y="3643314"/>
            <a:ext cx="2786082" cy="642942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tx2"/>
                </a:solidFill>
              </a:rPr>
              <a:t>Мороз Иванович</a:t>
            </a:r>
            <a:endParaRPr lang="ru-RU" sz="2400" b="1" dirty="0">
              <a:solidFill>
                <a:schemeClr val="tx2"/>
              </a:solidFill>
            </a:endParaRP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4143372" y="3643314"/>
            <a:ext cx="2714644" cy="500066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tx2"/>
                </a:solidFill>
              </a:rPr>
              <a:t>Царь </a:t>
            </a:r>
            <a:r>
              <a:rPr lang="ru-RU" sz="2400" b="1" dirty="0" err="1" smtClean="0">
                <a:solidFill>
                  <a:schemeClr val="tx2"/>
                </a:solidFill>
              </a:rPr>
              <a:t>Салтан</a:t>
            </a:r>
            <a:endParaRPr lang="ru-RU" sz="2400" b="1" dirty="0">
              <a:solidFill>
                <a:schemeClr val="tx2"/>
              </a:solidFill>
            </a:endParaRP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3357554" y="3571876"/>
            <a:ext cx="4000528" cy="785818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400" b="1" dirty="0" smtClean="0">
                <a:solidFill>
                  <a:schemeClr val="tx2"/>
                </a:solidFill>
              </a:rPr>
              <a:t>Лягушка-путешественница</a:t>
            </a:r>
            <a:endParaRPr lang="ru-RU" sz="2400" b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4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2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8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6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2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1" grpId="1" animBg="1"/>
      <p:bldP spid="12" grpId="0" animBg="1"/>
      <p:bldP spid="12" grpId="1" animBg="1"/>
      <p:bldP spid="13" grpId="0" animBg="1"/>
      <p:bldP spid="13" grpId="1" animBg="1"/>
      <p:bldP spid="14" grpId="0" animBg="1"/>
      <p:bldP spid="15" grpId="0" animBg="1"/>
      <p:bldP spid="15" grpId="1" animBg="1"/>
      <p:bldP spid="16" grpId="0" animBg="1"/>
      <p:bldP spid="16" grpId="1" animBg="1"/>
      <p:bldP spid="17" grpId="0" animBg="1"/>
      <p:bldP spid="17" grpId="1" animBg="1"/>
      <p:bldP spid="1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5" descr="j0210154[1]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142900"/>
            <a:ext cx="9144000" cy="71977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1643042" y="1714488"/>
            <a:ext cx="664373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chemeClr val="tx2"/>
                </a:solidFill>
              </a:rPr>
              <a:t>3.Назови двух героев из одной сказки: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1714480" y="2357431"/>
            <a:ext cx="6000792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/>
              <a:t>Рукодельница, ткачиха, нянюшка, рыбак, лягушка-путешественница. </a:t>
            </a:r>
            <a:endParaRPr lang="ru-RU" sz="28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1928794" y="3357562"/>
            <a:ext cx="571504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/>
              <a:t>Рыбак, ткачиха, Ленивица, заяц, </a:t>
            </a:r>
          </a:p>
          <a:p>
            <a:r>
              <a:rPr lang="ru-RU" sz="2800" b="1" dirty="0" smtClean="0"/>
              <a:t>дядька </a:t>
            </a:r>
            <a:r>
              <a:rPr lang="ru-RU" sz="2800" b="1" dirty="0" err="1" smtClean="0"/>
              <a:t>Черномор</a:t>
            </a:r>
            <a:r>
              <a:rPr lang="ru-RU" sz="2800" b="1" dirty="0" smtClean="0"/>
              <a:t>.</a:t>
            </a:r>
            <a:endParaRPr lang="ru-RU" sz="2800" b="1" dirty="0"/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1857356" y="2786058"/>
            <a:ext cx="2143140" cy="158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>
            <a:off x="5500694" y="2786058"/>
            <a:ext cx="1428760" cy="158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>
            <a:off x="3143240" y="3786190"/>
            <a:ext cx="1214446" cy="158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/>
          <p:nvPr/>
        </p:nvCxnSpPr>
        <p:spPr>
          <a:xfrm>
            <a:off x="2000232" y="4286256"/>
            <a:ext cx="2714644" cy="158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214290"/>
            <a:ext cx="8229600" cy="857256"/>
          </a:xfrm>
        </p:spPr>
        <p:txBody>
          <a:bodyPr/>
          <a:lstStyle/>
          <a:p>
            <a:r>
              <a:rPr lang="ru-RU" b="1" dirty="0" smtClean="0"/>
              <a:t>4.Разгадайте кроссворд</a:t>
            </a:r>
            <a:endParaRPr lang="ru-RU" b="1" dirty="0"/>
          </a:p>
        </p:txBody>
      </p:sp>
      <p:graphicFrame>
        <p:nvGraphicFramePr>
          <p:cNvPr id="7" name="Содержимое 6"/>
          <p:cNvGraphicFramePr>
            <a:graphicFrameLocks noGrp="1"/>
          </p:cNvGraphicFramePr>
          <p:nvPr>
            <p:ph idx="1"/>
          </p:nvPr>
        </p:nvGraphicFramePr>
        <p:xfrm>
          <a:off x="1714476" y="1142984"/>
          <a:ext cx="4643473" cy="32147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6956"/>
                <a:gridCol w="386956"/>
                <a:gridCol w="386956"/>
                <a:gridCol w="386956"/>
                <a:gridCol w="419753"/>
                <a:gridCol w="354160"/>
                <a:gridCol w="386956"/>
                <a:gridCol w="386956"/>
                <a:gridCol w="386956"/>
                <a:gridCol w="386956"/>
                <a:gridCol w="386956"/>
                <a:gridCol w="386956"/>
              </a:tblGrid>
              <a:tr h="401839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401839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401839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401839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401839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401839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401839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401839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1" name="Таблица 10"/>
          <p:cNvGraphicFramePr>
            <a:graphicFrameLocks noGrp="1"/>
          </p:cNvGraphicFramePr>
          <p:nvPr/>
        </p:nvGraphicFramePr>
        <p:xfrm>
          <a:off x="6336145" y="3571877"/>
          <a:ext cx="332510" cy="365760"/>
        </p:xfrm>
        <a:graphic>
          <a:graphicData uri="http://schemas.openxmlformats.org/drawingml/2006/table">
            <a:tbl>
              <a:tblPr/>
              <a:tblGrid>
                <a:gridCol w="332510"/>
              </a:tblGrid>
              <a:tr h="35719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3214678" y="3571876"/>
            <a:ext cx="35719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err="1" smtClean="0"/>
              <a:t>п</a:t>
            </a:r>
            <a:r>
              <a:rPr lang="ru-RU" sz="2000" b="1" dirty="0" smtClean="0"/>
              <a:t>      </a:t>
            </a:r>
            <a:r>
              <a:rPr lang="ru-RU" sz="2000" b="1" dirty="0" err="1" smtClean="0"/>
              <a:t>р</a:t>
            </a:r>
            <a:r>
              <a:rPr lang="ru-RU" sz="2000" b="1" dirty="0" smtClean="0"/>
              <a:t>    </a:t>
            </a:r>
            <a:r>
              <a:rPr lang="ru-RU" sz="2000" b="1" dirty="0" smtClean="0">
                <a:solidFill>
                  <a:srgbClr val="FF0000"/>
                </a:solidFill>
              </a:rPr>
              <a:t>и</a:t>
            </a:r>
            <a:r>
              <a:rPr lang="ru-RU" sz="2000" b="1" dirty="0" smtClean="0"/>
              <a:t>    с    к    </a:t>
            </a:r>
            <a:r>
              <a:rPr lang="ru-RU" sz="2000" b="1" dirty="0" smtClean="0"/>
              <a:t>  а     </a:t>
            </a:r>
            <a:r>
              <a:rPr lang="ru-RU" sz="2000" b="1" dirty="0" err="1" smtClean="0"/>
              <a:t>з</a:t>
            </a:r>
            <a:r>
              <a:rPr lang="ru-RU" sz="2000" b="1" dirty="0" smtClean="0"/>
              <a:t>    </a:t>
            </a:r>
            <a:r>
              <a:rPr lang="ru-RU" sz="2000" b="1" dirty="0" smtClean="0"/>
              <a:t> </a:t>
            </a:r>
            <a:r>
              <a:rPr lang="ru-RU" sz="2000" b="1" dirty="0" smtClean="0"/>
              <a:t>к    а</a:t>
            </a:r>
            <a:endParaRPr lang="ru-RU" sz="2000" b="1" dirty="0"/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1571604" y="4786322"/>
            <a:ext cx="5000660" cy="500066"/>
          </a:xfrm>
          <a:prstGeom prst="roundRect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/>
              <a:t>1.Как звали бабушку </a:t>
            </a:r>
            <a:r>
              <a:rPr lang="ru-RU" sz="2400" b="1" dirty="0" err="1" smtClean="0"/>
              <a:t>Гвидона</a:t>
            </a:r>
            <a:r>
              <a:rPr lang="ru-RU" sz="2400" b="1" dirty="0" smtClean="0"/>
              <a:t>?</a:t>
            </a:r>
            <a:endParaRPr lang="ru-RU" sz="2400" b="1" dirty="0"/>
          </a:p>
        </p:txBody>
      </p:sp>
      <p:sp>
        <p:nvSpPr>
          <p:cNvPr id="14" name="TextBox 13"/>
          <p:cNvSpPr txBox="1"/>
          <p:nvPr/>
        </p:nvSpPr>
        <p:spPr>
          <a:xfrm>
            <a:off x="1714480" y="1142984"/>
            <a:ext cx="30718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Б      а     б     а      </a:t>
            </a:r>
            <a:r>
              <a:rPr lang="ru-RU" b="1" dirty="0" err="1" smtClean="0"/>
              <a:t>р</a:t>
            </a:r>
            <a:r>
              <a:rPr lang="ru-RU" b="1" dirty="0" smtClean="0"/>
              <a:t>     и    </a:t>
            </a:r>
            <a:r>
              <a:rPr lang="ru-RU" b="1" dirty="0" err="1" smtClean="0">
                <a:solidFill>
                  <a:srgbClr val="FF0000"/>
                </a:solidFill>
              </a:rPr>
              <a:t>х</a:t>
            </a:r>
            <a:r>
              <a:rPr lang="ru-RU" b="1" dirty="0" smtClean="0">
                <a:solidFill>
                  <a:srgbClr val="FF0000"/>
                </a:solidFill>
              </a:rPr>
              <a:t>  </a:t>
            </a:r>
            <a:r>
              <a:rPr lang="ru-RU" b="1" dirty="0" smtClean="0"/>
              <a:t>    а</a:t>
            </a:r>
            <a:endParaRPr lang="ru-RU" b="1" dirty="0"/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1785918" y="4929198"/>
            <a:ext cx="6429420" cy="571504"/>
          </a:xfrm>
          <a:prstGeom prst="roundRect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/>
              <a:t>Мороз Иванович подарил Ленивице кусок …..</a:t>
            </a:r>
            <a:endParaRPr lang="ru-RU" sz="2400" b="1" dirty="0"/>
          </a:p>
        </p:txBody>
      </p:sp>
      <p:sp>
        <p:nvSpPr>
          <p:cNvPr id="16" name="TextBox 15"/>
          <p:cNvSpPr txBox="1"/>
          <p:nvPr/>
        </p:nvSpPr>
        <p:spPr>
          <a:xfrm>
            <a:off x="3214678" y="1571612"/>
            <a:ext cx="207170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err="1" smtClean="0"/>
              <a:t>р</a:t>
            </a:r>
            <a:r>
              <a:rPr lang="ru-RU" sz="2000" b="1" dirty="0" smtClean="0"/>
              <a:t>      т     </a:t>
            </a:r>
            <a:r>
              <a:rPr lang="ru-RU" sz="2000" b="1" dirty="0" smtClean="0">
                <a:solidFill>
                  <a:srgbClr val="FF0000"/>
                </a:solidFill>
              </a:rPr>
              <a:t>у</a:t>
            </a:r>
            <a:r>
              <a:rPr lang="ru-RU" sz="2000" b="1" dirty="0" smtClean="0">
                <a:solidFill>
                  <a:schemeClr val="accent2"/>
                </a:solidFill>
              </a:rPr>
              <a:t> </a:t>
            </a:r>
            <a:r>
              <a:rPr lang="ru-RU" sz="2000" b="1" dirty="0" smtClean="0"/>
              <a:t>    т      </a:t>
            </a:r>
            <a:r>
              <a:rPr lang="ru-RU" sz="2000" b="1" dirty="0" err="1" smtClean="0"/>
              <a:t>ь</a:t>
            </a:r>
            <a:endParaRPr lang="ru-RU" sz="2000" b="1" dirty="0"/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1643042" y="4929198"/>
            <a:ext cx="6858048" cy="714380"/>
          </a:xfrm>
          <a:prstGeom prst="roundRect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400" b="1" dirty="0" smtClean="0"/>
              <a:t>Кем не стала старуха в сказке о золотой рыбке?</a:t>
            </a:r>
            <a:endParaRPr lang="ru-RU" sz="2400" b="1" dirty="0"/>
          </a:p>
        </p:txBody>
      </p:sp>
      <p:sp>
        <p:nvSpPr>
          <p:cNvPr id="18" name="TextBox 17"/>
          <p:cNvSpPr txBox="1"/>
          <p:nvPr/>
        </p:nvSpPr>
        <p:spPr>
          <a:xfrm>
            <a:off x="2857488" y="1928802"/>
            <a:ext cx="35004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/>
              <a:t> </a:t>
            </a:r>
            <a:endParaRPr lang="ru-RU" sz="2000" b="1" dirty="0"/>
          </a:p>
        </p:txBody>
      </p:sp>
      <p:graphicFrame>
        <p:nvGraphicFramePr>
          <p:cNvPr id="20" name="Таблица 19"/>
          <p:cNvGraphicFramePr>
            <a:graphicFrameLocks noGrp="1"/>
          </p:cNvGraphicFramePr>
          <p:nvPr/>
        </p:nvGraphicFramePr>
        <p:xfrm>
          <a:off x="5949108" y="1928802"/>
          <a:ext cx="363557" cy="428440"/>
        </p:xfrm>
        <a:graphic>
          <a:graphicData uri="http://schemas.openxmlformats.org/drawingml/2006/table">
            <a:tbl>
              <a:tblPr/>
              <a:tblGrid>
                <a:gridCol w="363557"/>
              </a:tblGrid>
              <a:tr h="428440">
                <a:tc>
                  <a:txBody>
                    <a:bodyPr/>
                    <a:lstStyle/>
                    <a:p>
                      <a:endParaRPr lang="ru-RU" sz="2000" b="1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21" name="TextBox 20"/>
          <p:cNvSpPr txBox="1"/>
          <p:nvPr/>
        </p:nvSpPr>
        <p:spPr>
          <a:xfrm>
            <a:off x="2857488" y="1928802"/>
            <a:ext cx="35004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/>
              <a:t>в     л     а    </a:t>
            </a:r>
            <a:r>
              <a:rPr lang="ru-RU" sz="2000" b="1" dirty="0" err="1" smtClean="0">
                <a:solidFill>
                  <a:srgbClr val="FF0000"/>
                </a:solidFill>
              </a:rPr>
              <a:t>д</a:t>
            </a:r>
            <a:r>
              <a:rPr lang="ru-RU" sz="2000" b="1" dirty="0" smtClean="0"/>
              <a:t>    </a:t>
            </a:r>
            <a:r>
              <a:rPr lang="ru-RU" sz="2000" b="1" dirty="0" err="1" smtClean="0"/>
              <a:t>ы</a:t>
            </a:r>
            <a:r>
              <a:rPr lang="ru-RU" sz="2000" b="1" dirty="0" smtClean="0"/>
              <a:t>    ч     и    </a:t>
            </a:r>
            <a:r>
              <a:rPr lang="ru-RU" sz="2000" b="1" dirty="0" err="1" smtClean="0"/>
              <a:t>ц</a:t>
            </a:r>
            <a:r>
              <a:rPr lang="ru-RU" sz="2000" b="1" dirty="0" smtClean="0"/>
              <a:t>   а</a:t>
            </a:r>
            <a:endParaRPr lang="ru-RU" sz="2000" b="1" dirty="0"/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2714612" y="4857760"/>
            <a:ext cx="5357850" cy="785818"/>
          </a:xfrm>
          <a:prstGeom prst="roundRect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/>
              <a:t>Кого испугал храбрый Заяц?</a:t>
            </a:r>
            <a:endParaRPr lang="ru-RU" sz="2400" b="1" dirty="0"/>
          </a:p>
        </p:txBody>
      </p:sp>
      <p:sp>
        <p:nvSpPr>
          <p:cNvPr id="23" name="TextBox 22"/>
          <p:cNvSpPr txBox="1"/>
          <p:nvPr/>
        </p:nvSpPr>
        <p:spPr>
          <a:xfrm>
            <a:off x="3714744" y="2357430"/>
            <a:ext cx="150019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/>
              <a:t>в    </a:t>
            </a:r>
            <a:r>
              <a:rPr lang="ru-RU" sz="2000" b="1" dirty="0" smtClean="0">
                <a:solidFill>
                  <a:srgbClr val="FF0000"/>
                </a:solidFill>
              </a:rPr>
              <a:t>о</a:t>
            </a:r>
            <a:r>
              <a:rPr lang="ru-RU" sz="2000" b="1" dirty="0" smtClean="0"/>
              <a:t>     л    к</a:t>
            </a:r>
            <a:endParaRPr lang="ru-RU" sz="2000" b="1" dirty="0"/>
          </a:p>
        </p:txBody>
      </p:sp>
      <p:sp>
        <p:nvSpPr>
          <p:cNvPr id="24" name="Скругленный прямоугольник 23"/>
          <p:cNvSpPr/>
          <p:nvPr/>
        </p:nvSpPr>
        <p:spPr>
          <a:xfrm>
            <a:off x="1643042" y="4786322"/>
            <a:ext cx="6572296" cy="857256"/>
          </a:xfrm>
          <a:prstGeom prst="roundRect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400" b="1" dirty="0" smtClean="0"/>
              <a:t>«А уж речь-то говорит, словно реченька …»</a:t>
            </a:r>
            <a:endParaRPr lang="ru-RU" sz="2400" b="1" dirty="0"/>
          </a:p>
        </p:txBody>
      </p:sp>
      <p:sp>
        <p:nvSpPr>
          <p:cNvPr id="26" name="TextBox 25"/>
          <p:cNvSpPr txBox="1"/>
          <p:nvPr/>
        </p:nvSpPr>
        <p:spPr>
          <a:xfrm>
            <a:off x="4000496" y="2714620"/>
            <a:ext cx="235745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solidFill>
                  <a:srgbClr val="FF0000"/>
                </a:solidFill>
              </a:rPr>
              <a:t>ж</a:t>
            </a:r>
            <a:r>
              <a:rPr lang="ru-RU" sz="2000" b="1" dirty="0" smtClean="0"/>
              <a:t>    у     </a:t>
            </a:r>
            <a:r>
              <a:rPr lang="ru-RU" sz="2000" b="1" dirty="0" err="1" smtClean="0"/>
              <a:t>р</a:t>
            </a:r>
            <a:r>
              <a:rPr lang="ru-RU" sz="2000" b="1" dirty="0" smtClean="0"/>
              <a:t>    ч     и     т</a:t>
            </a:r>
            <a:endParaRPr lang="ru-RU" sz="2000" b="1" dirty="0"/>
          </a:p>
        </p:txBody>
      </p:sp>
      <p:sp>
        <p:nvSpPr>
          <p:cNvPr id="27" name="Скругленный прямоугольник 26"/>
          <p:cNvSpPr/>
          <p:nvPr/>
        </p:nvSpPr>
        <p:spPr>
          <a:xfrm>
            <a:off x="1928794" y="4786322"/>
            <a:ext cx="6000792" cy="857256"/>
          </a:xfrm>
          <a:prstGeom prst="roundRect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/>
              <a:t>Куда уронила ведро Рукодельница?</a:t>
            </a:r>
            <a:endParaRPr lang="ru-RU" sz="2400" b="1" dirty="0"/>
          </a:p>
        </p:txBody>
      </p:sp>
      <p:sp>
        <p:nvSpPr>
          <p:cNvPr id="28" name="TextBox 27"/>
          <p:cNvSpPr txBox="1"/>
          <p:nvPr/>
        </p:nvSpPr>
        <p:spPr>
          <a:xfrm>
            <a:off x="2071670" y="3143248"/>
            <a:ext cx="314327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/>
              <a:t> с     т     у     </a:t>
            </a:r>
            <a:r>
              <a:rPr lang="ru-RU" sz="2000" b="1" dirty="0" err="1" smtClean="0"/>
              <a:t>д</a:t>
            </a:r>
            <a:r>
              <a:rPr lang="ru-RU" sz="2000" b="1" dirty="0" smtClean="0"/>
              <a:t>    е    </a:t>
            </a:r>
            <a:r>
              <a:rPr lang="ru-RU" sz="2000" b="1" dirty="0" err="1" smtClean="0">
                <a:solidFill>
                  <a:srgbClr val="FF0000"/>
                </a:solidFill>
              </a:rPr>
              <a:t>н</a:t>
            </a:r>
            <a:r>
              <a:rPr lang="ru-RU" sz="2000" b="1" dirty="0" smtClean="0"/>
              <a:t>     </a:t>
            </a:r>
            <a:r>
              <a:rPr lang="ru-RU" sz="2000" b="1" dirty="0" err="1" smtClean="0"/>
              <a:t>е</a:t>
            </a:r>
            <a:r>
              <a:rPr lang="ru-RU" sz="2000" b="1" dirty="0" smtClean="0"/>
              <a:t>    </a:t>
            </a:r>
            <a:r>
              <a:rPr lang="ru-RU" sz="2000" b="1" dirty="0" err="1" smtClean="0"/>
              <a:t>ц</a:t>
            </a:r>
            <a:endParaRPr lang="ru-RU" sz="2000" b="1" dirty="0"/>
          </a:p>
        </p:txBody>
      </p:sp>
      <p:sp>
        <p:nvSpPr>
          <p:cNvPr id="29" name="Скругленный прямоугольник 28"/>
          <p:cNvSpPr/>
          <p:nvPr/>
        </p:nvSpPr>
        <p:spPr>
          <a:xfrm>
            <a:off x="857224" y="4714884"/>
            <a:ext cx="7929618" cy="1214446"/>
          </a:xfrm>
          <a:prstGeom prst="roundRect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400" b="1" dirty="0" smtClean="0"/>
              <a:t>Благодаря какому предмету лягушка из сказки Гаршина смогла отправиться в путешествие?</a:t>
            </a:r>
            <a:endParaRPr lang="ru-RU" sz="2400" b="1" dirty="0"/>
          </a:p>
        </p:txBody>
      </p:sp>
      <p:sp>
        <p:nvSpPr>
          <p:cNvPr id="30" name="TextBox 29"/>
          <p:cNvSpPr txBox="1"/>
          <p:nvPr/>
        </p:nvSpPr>
        <p:spPr>
          <a:xfrm>
            <a:off x="2071670" y="3929066"/>
            <a:ext cx="235745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err="1" smtClean="0"/>
              <a:t>п</a:t>
            </a:r>
            <a:r>
              <a:rPr lang="ru-RU" sz="2000" b="1" dirty="0" smtClean="0"/>
              <a:t>      </a:t>
            </a:r>
            <a:r>
              <a:rPr lang="ru-RU" sz="2000" b="1" dirty="0" err="1" smtClean="0"/>
              <a:t>р</a:t>
            </a:r>
            <a:r>
              <a:rPr lang="ru-RU" sz="2000" b="1" dirty="0" smtClean="0"/>
              <a:t>    у     т    и     </a:t>
            </a:r>
            <a:r>
              <a:rPr lang="ru-RU" sz="2000" b="1" dirty="0" smtClean="0">
                <a:solidFill>
                  <a:srgbClr val="FF0000"/>
                </a:solidFill>
              </a:rPr>
              <a:t>к</a:t>
            </a:r>
            <a:endParaRPr lang="ru-RU" sz="2000" b="1" dirty="0">
              <a:solidFill>
                <a:srgbClr val="FF0000"/>
              </a:solidFill>
            </a:endParaRPr>
          </a:p>
        </p:txBody>
      </p:sp>
      <p:sp>
        <p:nvSpPr>
          <p:cNvPr id="31" name="Скругленный прямоугольник 30"/>
          <p:cNvSpPr/>
          <p:nvPr/>
        </p:nvSpPr>
        <p:spPr>
          <a:xfrm>
            <a:off x="1571604" y="4857760"/>
            <a:ext cx="6643734" cy="714380"/>
          </a:xfrm>
          <a:prstGeom prst="roundRect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400" b="1" dirty="0" smtClean="0"/>
              <a:t>С чего начинаются «</a:t>
            </a:r>
            <a:r>
              <a:rPr lang="ru-RU" sz="2400" b="1" dirty="0" err="1" smtClean="0"/>
              <a:t>Алёнушкины</a:t>
            </a:r>
            <a:r>
              <a:rPr lang="ru-RU" sz="2400" b="1" dirty="0" smtClean="0"/>
              <a:t> сказки»?</a:t>
            </a:r>
            <a:endParaRPr lang="ru-RU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6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4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2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0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1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8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9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6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7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3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4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9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0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44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5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 animBg="1"/>
      <p:bldP spid="13" grpId="1" animBg="1"/>
      <p:bldP spid="14" grpId="0"/>
      <p:bldP spid="15" grpId="0" animBg="1"/>
      <p:bldP spid="15" grpId="1" animBg="1"/>
      <p:bldP spid="16" grpId="0"/>
      <p:bldP spid="17" grpId="0" animBg="1"/>
      <p:bldP spid="17" grpId="1" animBg="1"/>
      <p:bldP spid="21" grpId="0"/>
      <p:bldP spid="22" grpId="0" animBg="1"/>
      <p:bldP spid="22" grpId="1" animBg="1"/>
      <p:bldP spid="23" grpId="0"/>
      <p:bldP spid="24" grpId="0" animBg="1"/>
      <p:bldP spid="24" grpId="1" animBg="1"/>
      <p:bldP spid="26" grpId="0"/>
      <p:bldP spid="27" grpId="0" animBg="1"/>
      <p:bldP spid="27" grpId="1" animBg="1"/>
      <p:bldP spid="28" grpId="0"/>
      <p:bldP spid="29" grpId="0" animBg="1"/>
      <p:bldP spid="29" grpId="1" animBg="1"/>
      <p:bldP spid="30" grpId="0"/>
      <p:bldP spid="31" grpId="0" animBg="1"/>
      <p:bldP spid="31" grpId="1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5" descr="j0210154[1]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169863"/>
            <a:ext cx="9144000" cy="71977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3500430" y="642918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1357290" y="1928802"/>
            <a:ext cx="6286544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8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МОЛОДЦЫ!</a:t>
            </a:r>
            <a:endParaRPr lang="ru-RU" sz="8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231</TotalTime>
  <Words>329</Words>
  <PresentationFormat>Экран (4:3)</PresentationFormat>
  <Paragraphs>51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Слайд 1</vt:lpstr>
      <vt:lpstr>Слайд 2</vt:lpstr>
      <vt:lpstr>Слайд 3</vt:lpstr>
      <vt:lpstr>Слайд 4</vt:lpstr>
      <vt:lpstr>4.Разгадайте кроссворд</vt:lpstr>
      <vt:lpstr>Слайд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Сергеев</cp:lastModifiedBy>
  <cp:revision>32</cp:revision>
  <dcterms:modified xsi:type="dcterms:W3CDTF">2011-06-10T18:46:46Z</dcterms:modified>
</cp:coreProperties>
</file>